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embeddedFontLst>
    <p:embeddedFont>
      <p:font typeface="Architects Daughter" panose="020B0604020202020204" charset="0"/>
      <p:regular r:id="rId6"/>
    </p:embeddedFont>
    <p:embeddedFont>
      <p:font typeface="Radley" panose="020B0604020202020204" charset="0"/>
      <p:regular r:id="rId7"/>
      <p:italic r:id="rId8"/>
    </p:embeddedFont>
    <p:embeddedFont>
      <p:font typeface="Trebuchet MS" panose="020B060302020202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jnBCCYLGfZIysIahEVYGanGqn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" name="Google Shape;59;p2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3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5050028" y="2282393"/>
            <a:ext cx="2092959" cy="757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1"/>
          <p:cNvGrpSpPr/>
          <p:nvPr/>
        </p:nvGrpSpPr>
        <p:grpSpPr>
          <a:xfrm>
            <a:off x="0" y="0"/>
            <a:ext cx="12192000" cy="1194815"/>
            <a:chOff x="0" y="0"/>
            <a:chExt cx="12192000" cy="1194815"/>
          </a:xfrm>
        </p:grpSpPr>
        <p:pic>
          <p:nvPicPr>
            <p:cNvPr id="48" name="Google Shape;48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12192000" cy="11948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49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363200" y="21335"/>
              <a:ext cx="917448" cy="10759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" name="Google Shape;5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22452" y="5944517"/>
            <a:ext cx="2065062" cy="73963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"/>
          <p:cNvSpPr txBox="1">
            <a:spLocks noGrp="1"/>
          </p:cNvSpPr>
          <p:nvPr>
            <p:ph type="ctrTitle"/>
          </p:nvPr>
        </p:nvSpPr>
        <p:spPr>
          <a:xfrm>
            <a:off x="5001527" y="2343475"/>
            <a:ext cx="26535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latin typeface="Architects Daughter"/>
                <a:ea typeface="Architects Daughter"/>
                <a:cs typeface="Architects Daughter"/>
                <a:sym typeface="Architects Daughter"/>
              </a:rPr>
              <a:t>Progetto</a:t>
            </a:r>
            <a:endParaRPr b="0" spc="-380" dirty="0">
              <a:latin typeface="Radley"/>
              <a:ea typeface="Radley"/>
              <a:cs typeface="Radley"/>
              <a:sym typeface="Radley"/>
            </a:endParaRPr>
          </a:p>
        </p:txBody>
      </p:sp>
      <p:sp>
        <p:nvSpPr>
          <p:cNvPr id="52" name="Google Shape;52;p1"/>
          <p:cNvSpPr txBox="1"/>
          <p:nvPr/>
        </p:nvSpPr>
        <p:spPr>
          <a:xfrm>
            <a:off x="2666998" y="6097027"/>
            <a:ext cx="68580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Progetto realizzato/a all’interno del progetto MUSA – Multilayered Urban Sustainability Action, finanziato dall’Unione Europea – NextGenerationEU, PNRR Missione 4 Componente 2 Linea di Investimento 1.5: Creazione e rafforzamento degli “ecosistemi dell’innovazione”, costruzione di “leader territoriali di R&amp;S”. 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3" name="Google Shape;5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0754" y="3094968"/>
            <a:ext cx="10850489" cy="120031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 txBox="1"/>
          <p:nvPr/>
        </p:nvSpPr>
        <p:spPr>
          <a:xfrm>
            <a:off x="1523998" y="444126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Social Inclusion Lab, Centro di Ricerca Dondena, Università Bocconi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Alessandra Casarico, Selene Ghisolfi, Ilaria Malisan, Giovanna Marcolongo, Chiara Serra</a:t>
            </a:r>
            <a:endParaRPr/>
          </a:p>
        </p:txBody>
      </p:sp>
      <p:pic>
        <p:nvPicPr>
          <p:cNvPr id="55" name="Google Shape;55;p1" descr="Home - Comune di Milan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952" y="5810762"/>
            <a:ext cx="2217462" cy="1047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188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4300" lvl="0" indent="0" algn="r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2"/>
          <p:cNvSpPr/>
          <p:nvPr/>
        </p:nvSpPr>
        <p:spPr>
          <a:xfrm rot="-5400000">
            <a:off x="-3200400" y="3200398"/>
            <a:ext cx="6858001" cy="457199"/>
          </a:xfrm>
          <a:custGeom>
            <a:avLst/>
            <a:gdLst/>
            <a:ahLst/>
            <a:cxnLst/>
            <a:rect l="l" t="t" r="r" b="b"/>
            <a:pathLst>
              <a:path w="12192000" h="1100455" extrusionOk="0">
                <a:moveTo>
                  <a:pt x="12192000" y="0"/>
                </a:moveTo>
                <a:lnTo>
                  <a:pt x="0" y="0"/>
                </a:lnTo>
                <a:lnTo>
                  <a:pt x="0" y="1100327"/>
                </a:lnTo>
                <a:lnTo>
                  <a:pt x="12192000" y="1100327"/>
                </a:lnTo>
                <a:lnTo>
                  <a:pt x="12192000" y="0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609600" y="722822"/>
            <a:ext cx="109728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none">
                <a:solidFill>
                  <a:srgbClr val="FF575C"/>
                </a:solidFill>
                <a:latin typeface="Trebuchet MS"/>
                <a:ea typeface="Trebuchet MS"/>
                <a:cs typeface="Trebuchet MS"/>
                <a:sym typeface="Trebuchet MS"/>
              </a:rPr>
              <a:t>Un progetto per conoscere meglio i bisogni degli studenti e supportarli nelle loro scelte future</a:t>
            </a:r>
            <a:endParaRPr sz="2400" b="1" u="none">
              <a:solidFill>
                <a:srgbClr val="FF575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" name="Google Shape;64;p2"/>
          <p:cNvSpPr txBox="1">
            <a:spLocks noGrp="1"/>
          </p:cNvSpPr>
          <p:nvPr>
            <p:ph type="body" idx="1"/>
          </p:nvPr>
        </p:nvSpPr>
        <p:spPr>
          <a:xfrm>
            <a:off x="736822" y="1653104"/>
            <a:ext cx="5832571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ParlaMi di Scuola è un’iniziativa promossa dal </a:t>
            </a:r>
            <a:r>
              <a:rPr lang="en-US" sz="2000" b="1">
                <a:solidFill>
                  <a:srgbClr val="4271AB"/>
                </a:solidFill>
              </a:rPr>
              <a:t>Social Inclusion Lab – Centro di Ricerca Dondena dell’Università Bocconi</a:t>
            </a:r>
            <a:r>
              <a:rPr lang="en-US" sz="2000"/>
              <a:t>, in collaborazione con il </a:t>
            </a:r>
            <a:r>
              <a:rPr lang="en-US" sz="2000" b="1"/>
              <a:t>Comune di Milano</a:t>
            </a:r>
            <a:r>
              <a:rPr lang="en-US" sz="2000"/>
              <a:t>, le scuole aderenti e gli enti del Terzo Settore attivi sul territorio.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000"/>
            </a:br>
            <a:endParaRPr sz="2000"/>
          </a:p>
        </p:txBody>
      </p:sp>
      <p:grpSp>
        <p:nvGrpSpPr>
          <p:cNvPr id="65" name="Google Shape;65;p2"/>
          <p:cNvGrpSpPr/>
          <p:nvPr/>
        </p:nvGrpSpPr>
        <p:grpSpPr>
          <a:xfrm>
            <a:off x="6563419" y="1231290"/>
            <a:ext cx="5344220" cy="1703385"/>
            <a:chOff x="762000" y="2759371"/>
            <a:chExt cx="5344220" cy="1703385"/>
          </a:xfrm>
        </p:grpSpPr>
        <p:pic>
          <p:nvPicPr>
            <p:cNvPr id="66" name="Google Shape;66;p2" descr="Graduation cap with solid fill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56925" y="2759371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2" descr="Tools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37108" y="2871356"/>
              <a:ext cx="669626" cy="669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8" name="Google Shape;68;p2"/>
            <p:cNvGrpSpPr/>
            <p:nvPr/>
          </p:nvGrpSpPr>
          <p:grpSpPr>
            <a:xfrm>
              <a:off x="762000" y="3545898"/>
              <a:ext cx="2318380" cy="916858"/>
              <a:chOff x="3229567" y="4422000"/>
              <a:chExt cx="2318380" cy="916858"/>
            </a:xfrm>
          </p:grpSpPr>
          <p:pic>
            <p:nvPicPr>
              <p:cNvPr id="69" name="Google Shape;69;p2" descr="Man with solid fill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583801" y="442200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" name="Google Shape;70;p2" descr="Woman with solid fill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3926087" y="4424458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2" descr="Man with solid fill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291261" y="442200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Google Shape;72;p2" descr="Woman with solid fill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4633547" y="4424458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3" name="Google Shape;73;p2" descr="Woman with solid fill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3229567" y="442200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" name="Google Shape;74;p2"/>
            <p:cNvGrpSpPr/>
            <p:nvPr/>
          </p:nvGrpSpPr>
          <p:grpSpPr>
            <a:xfrm>
              <a:off x="3787840" y="3543440"/>
              <a:ext cx="2318380" cy="916858"/>
              <a:chOff x="5397439" y="4610752"/>
              <a:chExt cx="2318380" cy="916858"/>
            </a:xfrm>
          </p:grpSpPr>
          <p:pic>
            <p:nvPicPr>
              <p:cNvPr id="75" name="Google Shape;75;p2" descr="Man with solid fill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751673" y="4610752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6" name="Google Shape;76;p2" descr="Woman with solid fill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6093959" y="461321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2" descr="Man with solid fill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6459133" y="4610752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8" name="Google Shape;78;p2" descr="Woman with solid fill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6801419" y="4613210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9" name="Google Shape;79;p2" descr="Woman with solid fill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5397439" y="4610752"/>
                <a:ext cx="9144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Google Shape;80;p2" descr="Man with solid fill"/>
              <p:cNvPicPr preferRelativeResize="0"/>
              <p:nvPr/>
            </p:nvPicPr>
            <p:blipFill rotWithShape="1">
              <a:blip r:embed="rId8">
                <a:alphaModFix/>
              </a:blip>
              <a:srcRect l="51702"/>
              <a:stretch/>
            </p:blipFill>
            <p:spPr>
              <a:xfrm>
                <a:off x="6231678" y="4610752"/>
                <a:ext cx="441641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1" name="Google Shape;81;p2"/>
          <p:cNvSpPr txBox="1"/>
          <p:nvPr/>
        </p:nvSpPr>
        <p:spPr>
          <a:xfrm>
            <a:off x="6315566" y="4360022"/>
            <a:ext cx="5024094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Monitorare e valutare le iniziative comunali attive presenti sul territorio;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Mettere a disposizione delle scuole informazioni e strumenti basati sui dati, utili a favorire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percorsi scolastici più inclusivi e consapevoli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82" name="Google Shape;82;p2"/>
          <p:cNvSpPr txBox="1"/>
          <p:nvPr/>
        </p:nvSpPr>
        <p:spPr>
          <a:xfrm>
            <a:off x="985413" y="4145863"/>
            <a:ext cx="5024094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Raccogliere informazioni sulle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esperienze scolastiche e sulle aspirazioni degli studenti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Comprendere meglio i fattori che influenzano le </a:t>
            </a:r>
            <a:r>
              <a:rPr lang="en-U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scelte relative alla scuola superiore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</p:txBody>
      </p:sp>
      <p:sp>
        <p:nvSpPr>
          <p:cNvPr id="83" name="Google Shape;83;p2"/>
          <p:cNvSpPr txBox="1"/>
          <p:nvPr/>
        </p:nvSpPr>
        <p:spPr>
          <a:xfrm>
            <a:off x="679354" y="3513529"/>
            <a:ext cx="1126821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progetto coinvolge studenti, docenti e famiglie delle scuole secondarie di primo grado del Comune di Milano e ha l’obiettivo di: </a:t>
            </a:r>
            <a:endParaRPr/>
          </a:p>
        </p:txBody>
      </p:sp>
      <p:pic>
        <p:nvPicPr>
          <p:cNvPr id="84" name="Google Shape;84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57206" y="175887"/>
            <a:ext cx="3998094" cy="467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188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4300" lvl="0" indent="0" algn="r" rtl="0">
              <a:lnSpc>
                <a:spcPct val="78333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3"/>
          <p:cNvSpPr/>
          <p:nvPr/>
        </p:nvSpPr>
        <p:spPr>
          <a:xfrm rot="-5400000">
            <a:off x="-3200400" y="3200398"/>
            <a:ext cx="6858001" cy="457199"/>
          </a:xfrm>
          <a:custGeom>
            <a:avLst/>
            <a:gdLst/>
            <a:ahLst/>
            <a:cxnLst/>
            <a:rect l="l" t="t" r="r" b="b"/>
            <a:pathLst>
              <a:path w="12192000" h="1100455" extrusionOk="0">
                <a:moveTo>
                  <a:pt x="12192000" y="0"/>
                </a:moveTo>
                <a:lnTo>
                  <a:pt x="0" y="0"/>
                </a:lnTo>
                <a:lnTo>
                  <a:pt x="0" y="1100327"/>
                </a:lnTo>
                <a:lnTo>
                  <a:pt x="12192000" y="1100327"/>
                </a:lnTo>
                <a:lnTo>
                  <a:pt x="12192000" y="0"/>
                </a:lnTo>
                <a:close/>
              </a:path>
            </a:pathLst>
          </a:custGeom>
          <a:solidFill>
            <a:srgbClr val="4471C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8600" y="299574"/>
            <a:ext cx="3998094" cy="46782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"/>
          <p:cNvSpPr txBox="1"/>
          <p:nvPr/>
        </p:nvSpPr>
        <p:spPr>
          <a:xfrm>
            <a:off x="685800" y="437204"/>
            <a:ext cx="10668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9649A"/>
                </a:solidFill>
                <a:latin typeface="Trebuchet MS"/>
                <a:ea typeface="Trebuchet MS"/>
                <a:cs typeface="Trebuchet MS"/>
                <a:sym typeface="Trebuchet MS"/>
              </a:rPr>
              <a:t>ParlaMi di Scuola: Come Funziona?</a:t>
            </a:r>
            <a:endParaRPr sz="2400" b="1">
              <a:solidFill>
                <a:srgbClr val="39649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9649A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3"/>
          <p:cNvSpPr txBox="1"/>
          <p:nvPr/>
        </p:nvSpPr>
        <p:spPr>
          <a:xfrm>
            <a:off x="685800" y="960748"/>
            <a:ext cx="10896600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📊 </a:t>
            </a:r>
            <a:r>
              <a:rPr lang="en-US" sz="2000" b="1">
                <a:solidFill>
                  <a:srgbClr val="39649A"/>
                </a:solidFill>
                <a:latin typeface="Trebuchet MS"/>
                <a:ea typeface="Trebuchet MS"/>
                <a:cs typeface="Trebuchet MS"/>
                <a:sym typeface="Trebuchet MS"/>
              </a:rPr>
              <a:t>Per gli studenti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71AB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Durante l’anno scolastico gli studenti compileranno un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questionario in classe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 durata di circa 1   ora, in due momenti dell’anno.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71AB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questionario raccoglierà informazioni su: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esperienze scolastiche, aspirazioni, partecipazione a programmi di supporto</a:t>
            </a:r>
            <a:b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📊 </a:t>
            </a:r>
            <a:r>
              <a:rPr lang="en-US" sz="2000" b="1">
                <a:solidFill>
                  <a:srgbClr val="39649A"/>
                </a:solidFill>
                <a:latin typeface="Trebuchet MS"/>
                <a:ea typeface="Trebuchet MS"/>
                <a:cs typeface="Trebuchet MS"/>
                <a:sym typeface="Trebuchet MS"/>
              </a:rPr>
              <a:t>Per le famiglie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71AB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Anche ai genitori sarà proposto un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questionario online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della durata inferiore a 30 minuti, in due momenti dell’anno scolastico.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71AB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L'adesione è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base volontaria e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previo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consenso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informato alla partecipazione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"/>
          <p:cNvSpPr txBox="1"/>
          <p:nvPr/>
        </p:nvSpPr>
        <p:spPr>
          <a:xfrm>
            <a:off x="701271" y="4095678"/>
            <a:ext cx="11157146" cy="187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39649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9649A"/>
                </a:solidFill>
                <a:latin typeface="Trebuchet MS"/>
                <a:ea typeface="Trebuchet MS"/>
                <a:cs typeface="Trebuchet MS"/>
                <a:sym typeface="Trebuchet MS"/>
              </a:rPr>
              <a:t>🛜 Privacy e utilizzo dei dati</a:t>
            </a:r>
            <a:endParaRPr sz="2000" b="1">
              <a:solidFill>
                <a:srgbClr val="39649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71AB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dati saranno gestiti in forma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anonima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nel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rispetto della normativa GDPR.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271AB"/>
              </a:buClr>
              <a:buSzPts val="20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informazioni raccolte verranno analizzate dal team di ricerca e utilizzate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produrre report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analisi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 alla scuola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con l’obiettivo di migliorare la conoscenza dei percorsi degli studenti e supportare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attività educative e di orientamento.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1" baseType="lpstr">
      <vt:lpstr>Architects Daughter</vt:lpstr>
      <vt:lpstr>Arial</vt:lpstr>
      <vt:lpstr>Times New Roman</vt:lpstr>
      <vt:lpstr>Calibri</vt:lpstr>
      <vt:lpstr>Trebuchet MS</vt:lpstr>
      <vt:lpstr>Radley</vt:lpstr>
      <vt:lpstr>Noto Sans Symbols</vt:lpstr>
      <vt:lpstr>Office Theme</vt:lpstr>
      <vt:lpstr>Progetto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Giovanna Marcolongo</dc:creator>
  <cp:lastModifiedBy>Nicoletta Tegolo</cp:lastModifiedBy>
  <cp:revision>1</cp:revision>
  <dcterms:created xsi:type="dcterms:W3CDTF">2023-08-31T13:58:25Z</dcterms:created>
  <dcterms:modified xsi:type="dcterms:W3CDTF">2026-10-08T10:41:30Z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2023-08-31T00:00:00Z</vt:filetime>
  </property>
  <property fmtid="{D5CDD505-2E9C-101B-9397-08002B2CF9AE}" pid="3" name="ContentTypeId">
    <vt:lpwstr>0x0101008A9A076E7904C146B48102C9184D0D87</vt:lpwstr>
  </property>
</Properties>
</file>